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900" r:id="rId2"/>
    <p:sldMasterId id="2147483929" r:id="rId3"/>
  </p:sldMasterIdLst>
  <p:sldIdLst>
    <p:sldId id="256" r:id="rId4"/>
    <p:sldId id="258" r:id="rId5"/>
    <p:sldId id="259" r:id="rId6"/>
    <p:sldId id="260" r:id="rId7"/>
    <p:sldId id="263" r:id="rId8"/>
    <p:sldId id="265" r:id="rId9"/>
    <p:sldId id="264" r:id="rId10"/>
    <p:sldId id="266" r:id="rId11"/>
    <p:sldId id="267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2" d="100"/>
          <a:sy n="72" d="100"/>
        </p:scale>
        <p:origin x="-660" y="-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00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00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00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00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00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00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00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00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A49602A8-C5F5-411E-B015-2B97DD27EF29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/>
          <a:lstStyle/>
          <a:p>
            <a:fld id="{F8168378-C0FB-4531-A0A3-F44AAC3FDD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fld id="{28E80666-FB37-4B36-9149-507F3B0178E3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fld id="{A49602A8-C5F5-411E-B015-2B97DD27EF29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/>
          <a:lstStyle/>
          <a:p>
            <a:fld id="{F8168378-C0FB-4531-A0A3-F44AAC3FDD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fld id="{28E80666-FB37-4B36-9149-507F3B0178E3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1988800" y="3048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2819400"/>
            <a:ext cx="85344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8/12/2024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207264" y="2420112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5689600" y="2115312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5815584" y="2209800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5791200" y="2199451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381000"/>
            <a:ext cx="103632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602A8-C5F5-411E-B015-2B97DD27EF29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15584" y="1026373"/>
            <a:ext cx="609600" cy="441325"/>
          </a:xfrm>
        </p:spPr>
        <p:txBody>
          <a:bodyPr/>
          <a:lstStyle/>
          <a:p>
            <a:fld id="{F8168378-C0FB-4531-A0A3-F44AAC3FDDD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02336" y="1527048"/>
            <a:ext cx="1133856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1988800" y="1905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203200" y="2286000"/>
            <a:ext cx="11777472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07264" y="142352"/>
            <a:ext cx="11777472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4568" y="2743200"/>
            <a:ext cx="8640232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8/12/2024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203200" y="2438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5689600" y="2115312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5815584" y="2209800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91200" y="2199451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33400"/>
            <a:ext cx="103632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228600"/>
            <a:ext cx="113792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21600" y="6409944"/>
            <a:ext cx="4059936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6084107" y="1575653"/>
            <a:ext cx="11895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02336" y="1371600"/>
            <a:ext cx="53848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6400800" y="1371600"/>
            <a:ext cx="53848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6096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12192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1371600"/>
            <a:ext cx="11777472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94564" y="6391656"/>
            <a:ext cx="11777472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336" y="1524000"/>
            <a:ext cx="5386917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388441" y="1524000"/>
            <a:ext cx="5389033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6400" y="6409944"/>
            <a:ext cx="4775200" cy="36576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203200" y="128016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402336" y="2471383"/>
            <a:ext cx="5388864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6400800" y="2471383"/>
            <a:ext cx="53848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5689600" y="956036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5815584" y="1050524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791200" y="1042417"/>
            <a:ext cx="609600" cy="441325"/>
          </a:xfrm>
        </p:spPr>
        <p:txBody>
          <a:bodyPr/>
          <a:lstStyle>
            <a:lvl1pPr algn="ctr">
              <a:defRPr/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791200" y="1036021"/>
            <a:ext cx="6096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12192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3200" y="158496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89600" y="6324600"/>
            <a:ext cx="8128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03200" y="152400"/>
            <a:ext cx="11777472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203200" y="609600"/>
            <a:ext cx="36576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914400"/>
            <a:ext cx="31496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08000" y="1981201"/>
            <a:ext cx="31496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203200" y="533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4165600" y="685800"/>
            <a:ext cx="75184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727200" y="228600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853184" y="323088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28800" y="312739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2336" y="6410848"/>
            <a:ext cx="4511040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203200" y="533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03200" y="152400"/>
            <a:ext cx="11777472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03200" y="609600"/>
            <a:ext cx="36576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727200" y="228600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853184" y="323088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28800" y="312739"/>
            <a:ext cx="6096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0" y="5029200"/>
            <a:ext cx="78232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0500" y="609600"/>
            <a:ext cx="78232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990600"/>
            <a:ext cx="32512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17536" y="6404984"/>
            <a:ext cx="4059936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8/12/2024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2336" y="6410848"/>
            <a:ext cx="4779264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9347200" y="0"/>
            <a:ext cx="28448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2192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6403340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9119616" y="2925763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9245600" y="3020251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1216" y="3009902"/>
            <a:ext cx="6096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304800"/>
            <a:ext cx="87376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5200" y="304802"/>
            <a:ext cx="1930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00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00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00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00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00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00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00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00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  <p:sldLayoutId id="2147483883" r:id="rId19"/>
    <p:sldLayoutId id="2147483884" r:id="rId20"/>
    <p:sldLayoutId id="2147483885" r:id="rId21"/>
    <p:sldLayoutId id="2147483886" r:id="rId22"/>
    <p:sldLayoutId id="2147483887" r:id="rId23"/>
    <p:sldLayoutId id="2147483888" r:id="rId24"/>
    <p:sldLayoutId id="2147483889" r:id="rId25"/>
    <p:sldLayoutId id="2147483890" r:id="rId26"/>
    <p:sldLayoutId id="2147483891" r:id="rId27"/>
    <p:sldLayoutId id="2147483892" r:id="rId28"/>
    <p:sldLayoutId id="2147483893" r:id="rId29"/>
    <p:sldLayoutId id="2147483894" r:id="rId30"/>
    <p:sldLayoutId id="2147483895" r:id="rId31"/>
    <p:sldLayoutId id="2147483896" r:id="rId32"/>
    <p:sldLayoutId id="2147483897" r:id="rId33"/>
    <p:sldLayoutId id="2147483898" r:id="rId34"/>
    <p:sldLayoutId id="2147483899" r:id="rId3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901" r:id="rId1"/>
    <p:sldLayoutId id="2147483926" r:id="rId2"/>
    <p:sldLayoutId id="2147483927" r:id="rId3"/>
    <p:sldLayoutId id="2147483928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12192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721600" y="6404984"/>
            <a:ext cx="4059936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9D21D778-B565-4D7E-94D7-64010A445B68}" type="datetimeFigureOut">
              <a:rPr lang="en-US" smtClean="0"/>
              <a:pPr algn="r" eaLnBrk="1" latinLnBrk="0" hangingPunct="1"/>
              <a:t>8/12/2024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6400" y="6410848"/>
            <a:ext cx="4775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203200" y="1276743"/>
            <a:ext cx="1177747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5689600" y="956036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5815584" y="1050524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5791200" y="1040175"/>
            <a:ext cx="6096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sz="1600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02336" y="228600"/>
            <a:ext cx="113792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02336" y="1524000"/>
            <a:ext cx="113792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" y="2703443"/>
            <a:ext cx="12191999" cy="415455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Guide: </a:t>
            </a:r>
          </a:p>
          <a:p>
            <a:r>
              <a:rPr lang="en-US" sz="2000" dirty="0" smtClean="0"/>
              <a:t>Mrs. </a:t>
            </a:r>
            <a:r>
              <a:rPr lang="en-US" sz="2000" dirty="0" err="1" smtClean="0"/>
              <a:t>Parvati</a:t>
            </a:r>
            <a:r>
              <a:rPr lang="en-US" sz="2000" dirty="0" smtClean="0"/>
              <a:t> </a:t>
            </a:r>
            <a:r>
              <a:rPr lang="en-US" sz="2000" dirty="0" err="1" smtClean="0"/>
              <a:t>Bhadre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Team Members: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Amol Netke - 71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/>
              <a:t>Yogesh</a:t>
            </a:r>
            <a:r>
              <a:rPr lang="en-US" sz="2000" dirty="0" smtClean="0"/>
              <a:t> </a:t>
            </a:r>
            <a:r>
              <a:rPr lang="en-US" sz="2000" dirty="0" err="1"/>
              <a:t>Z</a:t>
            </a:r>
            <a:r>
              <a:rPr lang="en-US" sz="2000" dirty="0" err="1" smtClean="0"/>
              <a:t>ade</a:t>
            </a:r>
            <a:r>
              <a:rPr lang="en-US" sz="2000" dirty="0" smtClean="0"/>
              <a:t> - 72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Harsh </a:t>
            </a:r>
            <a:r>
              <a:rPr lang="en-US" sz="2000" dirty="0" err="1"/>
              <a:t>S</a:t>
            </a:r>
            <a:r>
              <a:rPr lang="en-US" sz="2000" dirty="0" err="1" smtClean="0"/>
              <a:t>atwani</a:t>
            </a:r>
            <a:r>
              <a:rPr lang="en-US" sz="2000" dirty="0" smtClean="0"/>
              <a:t> -74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/>
              <a:t>Yuvrajsing</a:t>
            </a:r>
            <a:r>
              <a:rPr lang="en-US" sz="2000" dirty="0" smtClean="0"/>
              <a:t> </a:t>
            </a:r>
            <a:r>
              <a:rPr lang="en-US" sz="2000" dirty="0" err="1"/>
              <a:t>S</a:t>
            </a:r>
            <a:r>
              <a:rPr lang="en-US" sz="2000" dirty="0" err="1" smtClean="0"/>
              <a:t>olanke</a:t>
            </a:r>
            <a:r>
              <a:rPr lang="en-US" sz="2000" dirty="0" smtClean="0"/>
              <a:t> -76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0"/>
            <a:ext cx="12191999" cy="2279374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BLOCKCHAIN-BASED </a:t>
            </a:r>
            <a:br>
              <a:rPr lang="en-US" sz="4400" b="1" dirty="0" smtClean="0"/>
            </a:br>
            <a:r>
              <a:rPr lang="en-US" sz="4400" b="1" dirty="0" smtClean="0"/>
              <a:t>CARBON CREDIT ECOSYSTEM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896355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557518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 smtClean="0"/>
              <a:t>Thank You!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21049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What are Carbon Credits?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73156" y="1560581"/>
            <a:ext cx="11022496" cy="5032375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Definition: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 carbon credit is a permit or allowance that grants industries the right to emit a specified amount of carbon dioxide (CO2) or equivalent greenhouse gases. Typically, one carbon credit allows for the emission of one ton of CO2.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Market Mechanism: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sz="1800" dirty="0" smtClean="0"/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These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credits are part of a cap-and-trade system where companies that reduce their emissions can sell their excess credits to other companies that need them, creating a financial incentive to lower overall emissions. 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/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Need:</a:t>
            </a:r>
            <a:endParaRPr lang="en-US" sz="1800" b="1" dirty="0" smtClean="0"/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 smtClean="0">
                <a:solidFill>
                  <a:schemeClr val="tx1"/>
                </a:solidFill>
              </a:rPr>
              <a:t>To </a:t>
            </a:r>
            <a:r>
              <a:rPr lang="en-US" sz="1800" dirty="0" smtClean="0">
                <a:solidFill>
                  <a:schemeClr val="tx1"/>
                </a:solidFill>
              </a:rPr>
              <a:t>help reduce global greenhouse gas emissions and combat climate </a:t>
            </a:r>
            <a:r>
              <a:rPr lang="en-US" sz="1800" dirty="0" smtClean="0">
                <a:solidFill>
                  <a:schemeClr val="tx1"/>
                </a:solidFill>
              </a:rPr>
              <a:t>change.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 smtClean="0">
                <a:solidFill>
                  <a:schemeClr val="tx1"/>
                </a:solidFill>
              </a:rPr>
              <a:t>They </a:t>
            </a:r>
            <a:r>
              <a:rPr lang="en-US" sz="1800" dirty="0" smtClean="0">
                <a:solidFill>
                  <a:schemeClr val="tx1"/>
                </a:solidFill>
              </a:rPr>
              <a:t>encourage companies to invest in cleaner technologies by making it financially beneficial to reduce emissions. 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699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C</a:t>
            </a:r>
            <a:r>
              <a:rPr lang="en-US" b="1" dirty="0" smtClean="0"/>
              <a:t>urrent Carbon Credit Ecosystem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3643" y="1478655"/>
            <a:ext cx="10515600" cy="4657103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Lack of Transparency: </a:t>
            </a: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Difficulty in tracking and verifying carbon credits leads to doubts about their authenticity and impact.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Fraud and Double Counting:</a:t>
            </a: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Risk of credits being sold multiple times or fraudulent credits being issued due to insufficient oversight.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Centralization Issues:</a:t>
            </a: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Control by a few large entities limits access and creates inefficiencies in the carbon credit market.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High Transaction Costs:</a:t>
            </a: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Fees and complexities associated with trading carbon credits can be prohibitive for smaller projects.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b="1" dirty="0"/>
              <a:t>D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elayed Verification: </a:t>
            </a:r>
            <a:r>
              <a:rPr kumimoji="0" 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Long timeframes for project verification slow down the process and reduce overall market efficiency.</a:t>
            </a:r>
          </a:p>
        </p:txBody>
      </p:sp>
    </p:spTree>
    <p:extLst>
      <p:ext uri="{BB962C8B-B14F-4D97-AF65-F5344CB8AC3E}">
        <p14:creationId xmlns:p14="http://schemas.microsoft.com/office/powerpoint/2010/main" val="300446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Our Vision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80392" y="1650932"/>
            <a:ext cx="11261034" cy="4882391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1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Aim : </a:t>
            </a:r>
            <a:r>
              <a:rPr lang="en-US" sz="1900" dirty="0"/>
              <a:t>We aim to revolutionize the carbon credit market by leveraging </a:t>
            </a:r>
            <a:r>
              <a:rPr lang="en-US" sz="1900" dirty="0" err="1"/>
              <a:t>blockchain</a:t>
            </a:r>
            <a:r>
              <a:rPr lang="en-US" sz="1900" dirty="0"/>
              <a:t> technology to create a more transparent, efficient, and inclusive </a:t>
            </a:r>
            <a:r>
              <a:rPr lang="en-US" sz="1900" dirty="0" smtClean="0"/>
              <a:t>system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1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Enhancing </a:t>
            </a:r>
            <a:r>
              <a:rPr kumimoji="0" lang="en-US" sz="1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Transparency:</a:t>
            </a:r>
            <a:r>
              <a:rPr kumimoji="0" lang="en-US" sz="19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9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Blockchain</a:t>
            </a:r>
            <a:r>
              <a:rPr kumimoji="0" lang="en-US" sz="19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provides immutable records for every carbon credit transaction, ensuring full transparency and traceability throughout the credit lifecycle</a:t>
            </a:r>
            <a:r>
              <a:rPr kumimoji="0" lang="en-US" sz="19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sz="19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1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Eliminating Fraud</a:t>
            </a:r>
            <a:r>
              <a:rPr kumimoji="0" lang="en-US" sz="19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Decentralized networks and smart contracts reduce the risk of fraud and double counting, ensuring that each carbon credit is genuine and properly accounted for.</a:t>
            </a:r>
          </a:p>
          <a:p>
            <a:pPr>
              <a:spcAft>
                <a:spcPts val="600"/>
              </a:spcAft>
            </a:pPr>
            <a:r>
              <a:rPr lang="en-US" sz="1900" b="1" dirty="0" smtClean="0"/>
              <a:t>Improving Efficiency:</a:t>
            </a:r>
            <a:r>
              <a:rPr lang="en-US" sz="1900" dirty="0" smtClean="0"/>
              <a:t> Automated processes and real-time verification accelerate project validation and streamline market transactions, enhancing overall system efficiency.</a:t>
            </a:r>
          </a:p>
          <a:p>
            <a:pPr>
              <a:spcAft>
                <a:spcPts val="600"/>
              </a:spcAft>
            </a:pPr>
            <a:r>
              <a:rPr lang="en-US" sz="1900" b="1" dirty="0" smtClean="0"/>
              <a:t>Promoting Global Participation:</a:t>
            </a:r>
            <a:r>
              <a:rPr lang="en-US" sz="1900" dirty="0" smtClean="0"/>
              <a:t> Our platform enables a broader range of projects, including those from developing regions, to participate in the carbon market, fostering greater global engagement and impact.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sz="19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78058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System Design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6896" y="1531662"/>
            <a:ext cx="11049000" cy="4882391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700" b="1" dirty="0" err="1" smtClean="0"/>
              <a:t>Blockchain</a:t>
            </a:r>
            <a:r>
              <a:rPr lang="en-US" sz="1700" b="1" dirty="0" smtClean="0"/>
              <a:t> Network</a:t>
            </a:r>
            <a:r>
              <a:rPr lang="en-US" sz="1700" dirty="0" smtClean="0"/>
              <a:t>: Utilizes a [public/private/consortium] </a:t>
            </a:r>
            <a:r>
              <a:rPr lang="en-US" sz="1700" dirty="0" err="1" smtClean="0"/>
              <a:t>blockchain</a:t>
            </a:r>
            <a:r>
              <a:rPr lang="en-US" sz="1700" dirty="0" smtClean="0"/>
              <a:t> to ensure transparency and security.</a:t>
            </a:r>
          </a:p>
          <a:p>
            <a:pPr>
              <a:spcAft>
                <a:spcPts val="600"/>
              </a:spcAft>
            </a:pPr>
            <a:r>
              <a:rPr lang="en-US" sz="1700" b="1" dirty="0" smtClean="0"/>
              <a:t>Smart Contracts</a:t>
            </a:r>
            <a:r>
              <a:rPr lang="en-US" sz="1700" dirty="0" smtClean="0"/>
              <a:t>: Automates transactions and enforces rules for carbon credit issuance, trading, and retirement.</a:t>
            </a:r>
          </a:p>
          <a:p>
            <a:pPr>
              <a:spcAft>
                <a:spcPts val="600"/>
              </a:spcAft>
            </a:pPr>
            <a:r>
              <a:rPr lang="en-US" sz="1700" b="1" dirty="0" smtClean="0"/>
              <a:t>Carbon Credit Lifecycle</a:t>
            </a:r>
            <a:r>
              <a:rPr lang="en-US" sz="1700" dirty="0" smtClean="0"/>
              <a:t>: Manages the entire lifecycle from issuance and validation to trading and retirement, ensuring accurate tracking and avoiding double counting.</a:t>
            </a:r>
          </a:p>
          <a:p>
            <a:pPr>
              <a:spcAft>
                <a:spcPts val="600"/>
              </a:spcAft>
            </a:pPr>
            <a:r>
              <a:rPr lang="en-US" sz="1700" b="1" dirty="0" smtClean="0"/>
              <a:t>User Interfaces</a:t>
            </a:r>
            <a:r>
              <a:rPr lang="en-US" sz="1700" dirty="0" smtClean="0"/>
              <a:t>: Provides intuitive interfaces for issuers, traders, and auditors to interact with the system and manage their activities.</a:t>
            </a:r>
          </a:p>
          <a:p>
            <a:pPr>
              <a:spcAft>
                <a:spcPts val="600"/>
              </a:spcAft>
            </a:pPr>
            <a:r>
              <a:rPr lang="en-US" sz="1700" b="1" dirty="0" smtClean="0"/>
              <a:t>Integration and Scalability</a:t>
            </a:r>
            <a:r>
              <a:rPr lang="en-US" sz="1700" dirty="0" smtClean="0"/>
              <a:t>: Integrates with existing carbon credit registries and other systems via APIs, with scalable infrastructure to handle increasing transaction volumes.</a:t>
            </a:r>
            <a:endParaRPr lang="en-US" sz="1700" b="1" dirty="0" smtClean="0"/>
          </a:p>
          <a:p>
            <a:pPr>
              <a:spcAft>
                <a:spcPts val="600"/>
              </a:spcAft>
            </a:pPr>
            <a:r>
              <a:rPr lang="en-US" sz="1700" b="1" dirty="0" smtClean="0"/>
              <a:t>Security Measures: </a:t>
            </a:r>
            <a:r>
              <a:rPr lang="en-US" sz="1700" dirty="0" smtClean="0"/>
              <a:t>Utilizes advanced encryption methods to protect data and transaction and implements robust authentication and authorization protocols to safeguard sensitive information.</a:t>
            </a:r>
          </a:p>
          <a:p>
            <a:pPr>
              <a:spcAft>
                <a:spcPts val="600"/>
              </a:spcAft>
            </a:pPr>
            <a:r>
              <a:rPr lang="en-US" sz="1700" b="1" dirty="0" smtClean="0"/>
              <a:t>Regulatory Compliance:</a:t>
            </a:r>
            <a:r>
              <a:rPr lang="en-US" sz="1700" dirty="0"/>
              <a:t> </a:t>
            </a:r>
            <a:r>
              <a:rPr lang="en-US" sz="1700" dirty="0" smtClean="0"/>
              <a:t>Ensures compliance with international and local regulations for carbon credits and facilitates regular audits and assessments to verify compliance and maintain trust.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endParaRPr kumimoji="0" lang="en-US" sz="17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17854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Smart Contracts Overview</a:t>
            </a:r>
            <a:endParaRPr lang="en-US" b="1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sz="quarter" idx="1"/>
          </p:nvPr>
        </p:nvSpPr>
        <p:spPr bwMode="auto">
          <a:xfrm>
            <a:off x="450576" y="1402276"/>
            <a:ext cx="5274364" cy="4508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Registry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System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Records and manages information for verifiers, credit-holders, and customers, ensuring accurate data for the carbon credit ecosystem.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Carbon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Token Management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Facilitates the creation, transfer, and burning of carbon tokens, and issues NFTs as proof of successful carbon offsets.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Multi-Signature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Verification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Allows verifiers to approve the minting and burning of tokens, requiring a minimum of 70% verifier approval for execution.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Automated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Market Maker (AMM)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Enables automated trading of carbon tokens with digital currencies, incentivizes liquidity providers with transaction fees, and ensures dynamic pricing in the market.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30" y="2120349"/>
            <a:ext cx="6824871" cy="359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86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766" y="397565"/>
            <a:ext cx="10515600" cy="755720"/>
          </a:xfrm>
        </p:spPr>
        <p:txBody>
          <a:bodyPr/>
          <a:lstStyle/>
          <a:p>
            <a:pPr algn="l"/>
            <a:r>
              <a:rPr lang="en-US" b="1" dirty="0" smtClean="0"/>
              <a:t>Lifecycle of a Carbon Credit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84312" y="1166191"/>
            <a:ext cx="11184835" cy="5440019"/>
          </a:xfrm>
        </p:spPr>
        <p:txBody>
          <a:bodyPr>
            <a:noAutofit/>
          </a:bodyPr>
          <a:lstStyle/>
          <a:p>
            <a:pPr>
              <a:spcBef>
                <a:spcPts val="200"/>
              </a:spcBef>
              <a:spcAft>
                <a:spcPts val="600"/>
              </a:spcAft>
            </a:pPr>
            <a:endParaRPr lang="en-US" sz="1600" dirty="0" smtClean="0"/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sz="1600" b="1" dirty="0" smtClean="0"/>
              <a:t>Issuance</a:t>
            </a:r>
            <a:r>
              <a:rPr lang="en-US" sz="1600" dirty="0" smtClean="0"/>
              <a:t>:</a:t>
            </a:r>
          </a:p>
          <a:p>
            <a:pPr lvl="1">
              <a:spcBef>
                <a:spcPts val="200"/>
              </a:spcBef>
              <a:spcAft>
                <a:spcPts val="600"/>
              </a:spcAft>
            </a:pPr>
            <a:r>
              <a:rPr lang="en-US" sz="1600" b="1" dirty="0" smtClean="0">
                <a:solidFill>
                  <a:schemeClr val="tx1"/>
                </a:solidFill>
              </a:rPr>
              <a:t>Creation</a:t>
            </a:r>
            <a:r>
              <a:rPr lang="en-US" sz="1600" dirty="0" smtClean="0">
                <a:solidFill>
                  <a:schemeClr val="tx1"/>
                </a:solidFill>
              </a:rPr>
              <a:t>: Credits are issued based on verified emission reductions.</a:t>
            </a:r>
          </a:p>
          <a:p>
            <a:pPr lvl="1">
              <a:spcBef>
                <a:spcPts val="200"/>
              </a:spcBef>
              <a:spcAft>
                <a:spcPts val="600"/>
              </a:spcAft>
            </a:pPr>
            <a:r>
              <a:rPr lang="en-US" sz="1600" b="1" dirty="0" smtClean="0">
                <a:solidFill>
                  <a:schemeClr val="tx1"/>
                </a:solidFill>
              </a:rPr>
              <a:t>Registration</a:t>
            </a:r>
            <a:r>
              <a:rPr lang="en-US" sz="1600" dirty="0" smtClean="0">
                <a:solidFill>
                  <a:schemeClr val="tx1"/>
                </a:solidFill>
              </a:rPr>
              <a:t>: Recorded on the </a:t>
            </a:r>
            <a:r>
              <a:rPr lang="en-US" sz="1600" dirty="0" err="1" smtClean="0">
                <a:solidFill>
                  <a:schemeClr val="tx1"/>
                </a:solidFill>
              </a:rPr>
              <a:t>blockchain</a:t>
            </a:r>
            <a:r>
              <a:rPr lang="en-US" sz="1600" dirty="0" smtClean="0">
                <a:solidFill>
                  <a:schemeClr val="tx1"/>
                </a:solidFill>
              </a:rPr>
              <a:t> for transparency</a:t>
            </a:r>
            <a:r>
              <a:rPr lang="en-US" sz="1600" dirty="0" smtClean="0">
                <a:solidFill>
                  <a:schemeClr val="tx1"/>
                </a:solidFill>
              </a:rPr>
              <a:t>.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sz="1600" b="1" dirty="0" smtClean="0"/>
              <a:t>Validation</a:t>
            </a:r>
            <a:r>
              <a:rPr lang="en-US" sz="1600" dirty="0" smtClean="0"/>
              <a:t>:</a:t>
            </a:r>
          </a:p>
          <a:p>
            <a:pPr lvl="1">
              <a:spcBef>
                <a:spcPts val="200"/>
              </a:spcBef>
              <a:spcAft>
                <a:spcPts val="600"/>
              </a:spcAft>
            </a:pPr>
            <a:r>
              <a:rPr lang="en-US" sz="1600" b="1" dirty="0" smtClean="0">
                <a:solidFill>
                  <a:schemeClr val="tx1"/>
                </a:solidFill>
              </a:rPr>
              <a:t>Certification</a:t>
            </a:r>
            <a:r>
              <a:rPr lang="en-US" sz="1600" dirty="0" smtClean="0">
                <a:solidFill>
                  <a:schemeClr val="tx1"/>
                </a:solidFill>
              </a:rPr>
              <a:t>: Credits are validated by verifiers to ensure they meet required standards.</a:t>
            </a:r>
          </a:p>
          <a:p>
            <a:pPr lvl="1">
              <a:spcBef>
                <a:spcPts val="200"/>
              </a:spcBef>
              <a:spcAft>
                <a:spcPts val="600"/>
              </a:spcAft>
            </a:pPr>
            <a:r>
              <a:rPr lang="en-US" sz="1600" b="1" dirty="0" smtClean="0">
                <a:solidFill>
                  <a:schemeClr val="tx1"/>
                </a:solidFill>
              </a:rPr>
              <a:t>Verification</a:t>
            </a:r>
            <a:r>
              <a:rPr lang="en-US" sz="1600" dirty="0" smtClean="0">
                <a:solidFill>
                  <a:schemeClr val="tx1"/>
                </a:solidFill>
              </a:rPr>
              <a:t>: Confirms the authenticity and accuracy of the credits.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sz="1600" b="1" dirty="0" smtClean="0"/>
              <a:t>Trading</a:t>
            </a:r>
            <a:r>
              <a:rPr lang="en-US" sz="1600" dirty="0" smtClean="0"/>
              <a:t>:</a:t>
            </a:r>
          </a:p>
          <a:p>
            <a:pPr lvl="1">
              <a:spcBef>
                <a:spcPts val="200"/>
              </a:spcBef>
              <a:spcAft>
                <a:spcPts val="600"/>
              </a:spcAft>
            </a:pPr>
            <a:r>
              <a:rPr lang="en-US" sz="1600" b="1" dirty="0" smtClean="0">
                <a:solidFill>
                  <a:schemeClr val="tx1"/>
                </a:solidFill>
              </a:rPr>
              <a:t>Market Access</a:t>
            </a:r>
            <a:r>
              <a:rPr lang="en-US" sz="1600" dirty="0" smtClean="0">
                <a:solidFill>
                  <a:schemeClr val="tx1"/>
                </a:solidFill>
              </a:rPr>
              <a:t>: Credits can be traded on the platform, leveraging automated trading mechanisms.</a:t>
            </a:r>
          </a:p>
          <a:p>
            <a:pPr lvl="1">
              <a:spcBef>
                <a:spcPts val="200"/>
              </a:spcBef>
              <a:spcAft>
                <a:spcPts val="600"/>
              </a:spcAft>
            </a:pPr>
            <a:r>
              <a:rPr lang="en-US" sz="1600" b="1" dirty="0" smtClean="0">
                <a:solidFill>
                  <a:schemeClr val="tx1"/>
                </a:solidFill>
              </a:rPr>
              <a:t>Price Discovery</a:t>
            </a:r>
            <a:r>
              <a:rPr lang="en-US" sz="1600" dirty="0" smtClean="0">
                <a:solidFill>
                  <a:schemeClr val="tx1"/>
                </a:solidFill>
              </a:rPr>
              <a:t>: Dynamic pricing based on market demand and supply.</a:t>
            </a:r>
          </a:p>
          <a:p>
            <a:pPr>
              <a:spcBef>
                <a:spcPts val="200"/>
              </a:spcBef>
              <a:spcAft>
                <a:spcPts val="600"/>
              </a:spcAft>
            </a:pPr>
            <a:r>
              <a:rPr lang="en-US" sz="1600" b="1" dirty="0" smtClean="0"/>
              <a:t>Retirement</a:t>
            </a:r>
            <a:r>
              <a:rPr lang="en-US" sz="1600" dirty="0" smtClean="0"/>
              <a:t>:</a:t>
            </a:r>
          </a:p>
          <a:p>
            <a:pPr lvl="1">
              <a:spcBef>
                <a:spcPts val="200"/>
              </a:spcBef>
              <a:spcAft>
                <a:spcPts val="600"/>
              </a:spcAft>
            </a:pPr>
            <a:r>
              <a:rPr lang="en-US" sz="1600" b="1" dirty="0" smtClean="0">
                <a:solidFill>
                  <a:schemeClr val="tx1"/>
                </a:solidFill>
              </a:rPr>
              <a:t>Offsetting</a:t>
            </a:r>
            <a:r>
              <a:rPr lang="en-US" sz="1600" dirty="0" smtClean="0">
                <a:solidFill>
                  <a:schemeClr val="tx1"/>
                </a:solidFill>
              </a:rPr>
              <a:t>: Credits are retired once used, preventing reuse and ensuring accurate tracking.</a:t>
            </a:r>
          </a:p>
          <a:p>
            <a:pPr lvl="1">
              <a:spcBef>
                <a:spcPts val="200"/>
              </a:spcBef>
              <a:spcAft>
                <a:spcPts val="600"/>
              </a:spcAft>
            </a:pPr>
            <a:r>
              <a:rPr lang="en-US" sz="1600" b="1" dirty="0" smtClean="0">
                <a:solidFill>
                  <a:schemeClr val="tx1"/>
                </a:solidFill>
              </a:rPr>
              <a:t>Proof of Offset</a:t>
            </a:r>
            <a:r>
              <a:rPr lang="en-US" sz="1600" dirty="0" smtClean="0">
                <a:solidFill>
                  <a:schemeClr val="tx1"/>
                </a:solidFill>
              </a:rPr>
              <a:t>: Issuance of non-fungible tokens (NFTs) as proof of successful carbon </a:t>
            </a:r>
            <a:r>
              <a:rPr lang="en-US" sz="1600" dirty="0" smtClean="0">
                <a:solidFill>
                  <a:schemeClr val="tx1"/>
                </a:solidFill>
              </a:rPr>
              <a:t>offset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30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253" y="-185701"/>
            <a:ext cx="10515600" cy="1325563"/>
          </a:xfrm>
        </p:spPr>
        <p:txBody>
          <a:bodyPr/>
          <a:lstStyle/>
          <a:p>
            <a:pPr algn="l"/>
            <a:r>
              <a:rPr lang="en-US" b="1" dirty="0" smtClean="0"/>
              <a:t>Tech Stack Overview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78296" y="1590261"/>
            <a:ext cx="11913704" cy="5161722"/>
          </a:xfrm>
        </p:spPr>
        <p:txBody>
          <a:bodyPr>
            <a:noAutofit/>
          </a:bodyPr>
          <a:lstStyle/>
          <a:p>
            <a:r>
              <a:rPr lang="en-US" sz="1800" b="1" dirty="0" err="1" smtClean="0"/>
              <a:t>Blockchain</a:t>
            </a:r>
            <a:r>
              <a:rPr lang="en-US" sz="1800" b="1" dirty="0" smtClean="0"/>
              <a:t> </a:t>
            </a:r>
            <a:r>
              <a:rPr lang="en-US" sz="1800" b="1" dirty="0" smtClean="0"/>
              <a:t>Platform:</a:t>
            </a:r>
          </a:p>
          <a:p>
            <a:r>
              <a:rPr lang="en-US" sz="1600" dirty="0" err="1" smtClean="0"/>
              <a:t>Ethereum</a:t>
            </a:r>
            <a:r>
              <a:rPr lang="en-US" sz="1600" dirty="0" smtClean="0"/>
              <a:t> </a:t>
            </a:r>
            <a:r>
              <a:rPr lang="en-US" sz="1600" dirty="0" smtClean="0"/>
              <a:t>– Provides a secure environment for deploying smart contracts and managing carbon </a:t>
            </a:r>
            <a:r>
              <a:rPr lang="en-US" sz="1600" dirty="0" smtClean="0"/>
              <a:t>credits</a:t>
            </a:r>
          </a:p>
          <a:p>
            <a:pPr marL="0" indent="0">
              <a:buNone/>
            </a:pPr>
            <a:endParaRPr lang="en-US" sz="400" dirty="0" smtClean="0"/>
          </a:p>
          <a:p>
            <a:pPr marL="0" indent="0">
              <a:buNone/>
            </a:pPr>
            <a:endParaRPr lang="en-US" sz="400" dirty="0" smtClean="0"/>
          </a:p>
          <a:p>
            <a:r>
              <a:rPr lang="en-US" sz="1800" b="1" dirty="0" smtClean="0"/>
              <a:t>Smart Contract </a:t>
            </a:r>
            <a:r>
              <a:rPr lang="en-US" sz="1800" b="1" dirty="0" smtClean="0"/>
              <a:t>Development:</a:t>
            </a:r>
          </a:p>
          <a:p>
            <a:r>
              <a:rPr lang="en-US" sz="1600" dirty="0" smtClean="0"/>
              <a:t>Solidity – Language for writing smart contracts.</a:t>
            </a:r>
          </a:p>
          <a:p>
            <a:pPr marL="0" indent="0">
              <a:buNone/>
            </a:pPr>
            <a:endParaRPr lang="en-US" sz="400" dirty="0" smtClean="0"/>
          </a:p>
          <a:p>
            <a:pPr marL="0" indent="0">
              <a:buNone/>
            </a:pPr>
            <a:endParaRPr lang="en-US" sz="400" dirty="0" smtClean="0"/>
          </a:p>
          <a:p>
            <a:r>
              <a:rPr lang="en-US" sz="1800" b="1" dirty="0" smtClean="0"/>
              <a:t>Development Frameworks </a:t>
            </a:r>
            <a:r>
              <a:rPr lang="en-US" sz="1800" dirty="0" smtClean="0"/>
              <a:t>: </a:t>
            </a:r>
          </a:p>
          <a:p>
            <a:r>
              <a:rPr lang="en-US" sz="1600" dirty="0" smtClean="0"/>
              <a:t>Truffle – Framework for managing and deploying smart contracts.</a:t>
            </a:r>
          </a:p>
          <a:p>
            <a:pPr marL="0" indent="0">
              <a:buNone/>
            </a:pPr>
            <a:endParaRPr lang="en-US" sz="400" dirty="0" smtClean="0"/>
          </a:p>
          <a:p>
            <a:pPr marL="0" indent="0">
              <a:buNone/>
            </a:pPr>
            <a:endParaRPr lang="en-US" sz="400" dirty="0" smtClean="0"/>
          </a:p>
          <a:p>
            <a:r>
              <a:rPr lang="en-US" sz="1800" b="1" dirty="0" smtClean="0"/>
              <a:t>Front-End Integration:</a:t>
            </a:r>
          </a:p>
          <a:p>
            <a:r>
              <a:rPr lang="en-US" sz="1600" dirty="0" smtClean="0"/>
              <a:t>web3.js – JavaScript library for interacting with the </a:t>
            </a:r>
            <a:r>
              <a:rPr lang="en-US" sz="1600" dirty="0" err="1" smtClean="0"/>
              <a:t>Ethereum</a:t>
            </a:r>
            <a:r>
              <a:rPr lang="en-US" sz="1600" dirty="0" smtClean="0"/>
              <a:t> </a:t>
            </a:r>
            <a:r>
              <a:rPr lang="en-US" sz="1600" dirty="0" err="1" smtClean="0"/>
              <a:t>blockchain</a:t>
            </a:r>
            <a:r>
              <a:rPr lang="en-US" sz="1800" dirty="0" smtClean="0"/>
              <a:t>.</a:t>
            </a:r>
          </a:p>
          <a:p>
            <a:endParaRPr lang="en-US" sz="400" dirty="0" smtClean="0"/>
          </a:p>
          <a:p>
            <a:endParaRPr lang="en-US" sz="400" dirty="0" smtClean="0"/>
          </a:p>
          <a:p>
            <a:r>
              <a:rPr lang="en-US" sz="1800" b="1" dirty="0" smtClean="0"/>
              <a:t>Automated </a:t>
            </a:r>
            <a:r>
              <a:rPr lang="en-US" sz="1800" b="1" dirty="0" smtClean="0"/>
              <a:t>Market Maker (AMM</a:t>
            </a:r>
            <a:r>
              <a:rPr lang="en-US" sz="1800" b="1" dirty="0" smtClean="0"/>
              <a:t>):</a:t>
            </a:r>
          </a:p>
          <a:p>
            <a:r>
              <a:rPr lang="en-US" sz="1600" dirty="0" err="1" smtClean="0"/>
              <a:t>Uniswap</a:t>
            </a:r>
            <a:r>
              <a:rPr lang="en-US" sz="1600" dirty="0" smtClean="0"/>
              <a:t> Protocol – Facilitates automated trading and liquidity provision for carbon tokens.</a:t>
            </a:r>
          </a:p>
          <a:p>
            <a:endParaRPr lang="en-US" sz="400" dirty="0" smtClean="0"/>
          </a:p>
          <a:p>
            <a:endParaRPr lang="en-US" sz="400" dirty="0" smtClean="0"/>
          </a:p>
          <a:p>
            <a:r>
              <a:rPr lang="en-US" sz="1800" b="1" dirty="0" smtClean="0"/>
              <a:t>APIs:</a:t>
            </a:r>
          </a:p>
          <a:p>
            <a:r>
              <a:rPr lang="en-US" sz="1600" dirty="0" smtClean="0"/>
              <a:t>Integration APIs – Connect with existing carbon credit registries and other systems.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48302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513" y="-92937"/>
            <a:ext cx="10515600" cy="1325563"/>
          </a:xfrm>
        </p:spPr>
        <p:txBody>
          <a:bodyPr/>
          <a:lstStyle/>
          <a:p>
            <a:pPr algn="l"/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78296" y="1696278"/>
            <a:ext cx="11913704" cy="5161722"/>
          </a:xfrm>
        </p:spPr>
        <p:txBody>
          <a:bodyPr>
            <a:noAutofit/>
          </a:bodyPr>
          <a:lstStyle/>
          <a:p>
            <a:r>
              <a:rPr lang="en-US" sz="2000" dirty="0" smtClean="0"/>
              <a:t>Our </a:t>
            </a:r>
            <a:r>
              <a:rPr lang="en-US" sz="2000" dirty="0" err="1" smtClean="0"/>
              <a:t>blockchain</a:t>
            </a:r>
            <a:r>
              <a:rPr lang="en-US" sz="2000" dirty="0" smtClean="0"/>
              <a:t>-based carbon credit system leverages cutting-edge technology to create a transparent, efficient, and secure marketplace for carbon credits. </a:t>
            </a:r>
            <a:endParaRPr lang="en-US" sz="2000" dirty="0" smtClean="0"/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sz="2000" dirty="0" smtClean="0"/>
              <a:t>By utilizing </a:t>
            </a:r>
            <a:r>
              <a:rPr lang="en-US" sz="2000" dirty="0" err="1" smtClean="0"/>
              <a:t>Ethereum</a:t>
            </a:r>
            <a:r>
              <a:rPr lang="en-US" sz="2000" dirty="0" smtClean="0"/>
              <a:t> and Solidity for smart contracts, and integrating with frameworks like Truffle and tools such as web3.js, </a:t>
            </a:r>
            <a:r>
              <a:rPr lang="en-US" sz="2000" dirty="0" smtClean="0"/>
              <a:t>we ensure seamless functionality and user interaction. </a:t>
            </a:r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sz="2000" dirty="0" smtClean="0"/>
              <a:t>The Automated Market Maker protocol </a:t>
            </a:r>
            <a:r>
              <a:rPr lang="en-US" sz="2000" dirty="0" smtClean="0"/>
              <a:t>facilitates dynamic trading and liquidity, while APIs and </a:t>
            </a:r>
            <a:r>
              <a:rPr lang="en-US" sz="2000" dirty="0" err="1" smtClean="0"/>
              <a:t>OpenZeppelin</a:t>
            </a:r>
            <a:r>
              <a:rPr lang="en-US" sz="2000" dirty="0" smtClean="0"/>
              <a:t> enhance system integration and security. </a:t>
            </a:r>
            <a:endParaRPr lang="en-US" sz="2000" dirty="0" smtClean="0"/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sz="2000" dirty="0" smtClean="0"/>
              <a:t>This comprehensive tech stack not only streamlines carbon credit management but also supports scalable and sustainable practices, driving forward our commitment to environmental impact and market innovation.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190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iv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_ by Slidesgo</Template>
  <TotalTime>220</TotalTime>
  <Words>861</Words>
  <Application>Microsoft Office PowerPoint</Application>
  <PresentationFormat>Custom</PresentationFormat>
  <Paragraphs>95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Futuristic Background by Slidesgo</vt:lpstr>
      <vt:lpstr>Slidesgo Final Pages</vt:lpstr>
      <vt:lpstr>Civic</vt:lpstr>
      <vt:lpstr>BLOCKCHAIN-BASED  CARBON CREDIT ECOSYSTEM</vt:lpstr>
      <vt:lpstr>What are Carbon Credits?</vt:lpstr>
      <vt:lpstr>Current Carbon Credit Ecosystem</vt:lpstr>
      <vt:lpstr>Our Vision</vt:lpstr>
      <vt:lpstr>System Design</vt:lpstr>
      <vt:lpstr>Smart Contracts Overview</vt:lpstr>
      <vt:lpstr>Lifecycle of a Carbon Credit</vt:lpstr>
      <vt:lpstr>Tech Stack Overview</vt:lpstr>
      <vt:lpstr>Conclusion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user</cp:lastModifiedBy>
  <cp:revision>22</cp:revision>
  <dcterms:created xsi:type="dcterms:W3CDTF">2024-08-11T20:07:44Z</dcterms:created>
  <dcterms:modified xsi:type="dcterms:W3CDTF">2024-08-12T10:26:09Z</dcterms:modified>
</cp:coreProperties>
</file>